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Arial Narrow"/>
      <p:regular r:id="rId26"/>
      <p:bold r:id="rId27"/>
      <p:italic r:id="rId28"/>
      <p:boldItalic r:id="rId29"/>
    </p:embeddedFont>
    <p:embeddedFont>
      <p:font typeface="Tahom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rialNarrow-regular.fntdata"/><Relationship Id="rId25" Type="http://schemas.openxmlformats.org/officeDocument/2006/relationships/slide" Target="slides/slide20.xml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</a:t>
            </a:r>
            <a:endParaRPr/>
          </a:p>
        </p:txBody>
      </p:sp>
      <p:sp>
        <p:nvSpPr>
          <p:cNvPr id="173" name="Google Shape;17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None/>
              <a:defRPr/>
            </a:lvl1pPr>
            <a:lvl2pPr indent="-1968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1346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1905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2159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2159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2159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2159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2159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❖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ahoma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285750" y="2803525"/>
            <a:ext cx="1587" cy="3035300"/>
          </a:xfrm>
          <a:custGeom>
            <a:rect b="b" l="l" r="r" t="t"/>
            <a:pathLst>
              <a:path extrusionOk="0" h="1912" w="1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ymbol"/>
              <a:buChar char="❖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657600" y="4114800"/>
            <a:ext cx="5791200" cy="1752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Narrow"/>
              <a:buNone/>
            </a:pPr>
            <a:r>
              <a:rPr b="1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Михаил </a:t>
            </a:r>
            <a:br>
              <a:rPr b="1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Юрьевич Лермонтов</a:t>
            </a:r>
            <a:br>
              <a:rPr b="0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0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6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1814 - 1841</a:t>
            </a:r>
            <a:endParaRPr/>
          </a:p>
        </p:txBody>
      </p:sp>
      <p:pic>
        <p:nvPicPr>
          <p:cNvPr descr="Лерм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57200"/>
            <a:ext cx="4191000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898900" y="6477000"/>
            <a:ext cx="1346200" cy="355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1F1F1"/>
              </a:gs>
            </a:gsLst>
            <a:lin ang="5400000" scaled="0"/>
          </a:gradFill>
          <a:ln cap="flat" cmpd="sng" w="12700">
            <a:solidFill>
              <a:srgbClr val="33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88900" spcFirstLastPara="1" rIns="889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900igr.net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А.М. Верещагина. Миниатюра на слоновой кости неизвестного художника"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66800"/>
            <a:ext cx="31242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228600" y="5181600"/>
            <a:ext cx="4038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Первое юношеское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увлечение Е.А. Сушковой</a:t>
            </a:r>
            <a:endParaRPr/>
          </a:p>
        </p:txBody>
      </p:sp>
      <p:pic>
        <p:nvPicPr>
          <p:cNvPr descr="02_lermontoff_2_200_214" id="129" name="Google Shape;1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37" y="1066800"/>
            <a:ext cx="3649662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4475162" y="5168900"/>
            <a:ext cx="441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В. А. Лопухина, чувство к ней было самым сильным и продолжительным </a:t>
            </a:r>
            <a:endParaRPr/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Адресаты любовной лирики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"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1752600"/>
            <a:ext cx="3227387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heta" id="137" name="Google Shape;1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1025" y="4558830"/>
            <a:ext cx="3227400" cy="19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1524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36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Лермонтов на Кавказе </a:t>
            </a:r>
            <a:br>
              <a:rPr b="0" i="0" lang="en-US" sz="36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(первая ссылка)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810000" y="1600200"/>
            <a:ext cx="51054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1837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Смерть Пушкина. Стихотворение «Смерть поэта»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Переведён в Нижегородский драгунский полк прапорщиком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57200" y="2286000"/>
            <a:ext cx="84582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Весной благодаря хлопотам бабушки Лермонтова возвратили в гвардию, в тот же Гусарский полк, откуда он отбывал в ссылку.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Приезд в Москву, затем в Петербург, где был сразу принят в светском обществе. Познакомился с писателями пушкинского круга:</a:t>
            </a:r>
            <a:endParaRPr/>
          </a:p>
          <a:p>
            <a:pPr indent="-1295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2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1838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zhukovsk[1]" id="150" name="Google Shape;1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05000"/>
            <a:ext cx="26289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[2]" id="151" name="Google Shape;1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228600"/>
            <a:ext cx="27686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44-024[1]" id="152" name="Google Shape;15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1066800"/>
            <a:ext cx="2605087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azemsk[1]" id="153" name="Google Shape;15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600" y="3200400"/>
            <a:ext cx="26098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2438400" y="5978525"/>
            <a:ext cx="286702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П.А. Вяземский</a:t>
            </a: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762000" y="347662"/>
            <a:ext cx="2835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Ф.М. Одоевский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0" y="5486400"/>
            <a:ext cx="27432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В.А. Жуковский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6248400" y="457200"/>
            <a:ext cx="2605087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П.А. Плетнёв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85800" y="1371600"/>
            <a:ext cx="7848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Появление в «Отечественных записках» стихотворений и повестей: «Дума», «Русалка», «Узник», «Бэла», «Фаталист».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1839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Произведён из корнетов в поручики. Встреча с И.С. Тургеневым и    В.Г. Белинским.</a:t>
            </a:r>
            <a:endParaRPr/>
          </a:p>
          <a:p>
            <a:pPr indent="-1600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1838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Эпизод сражения при Валерике 11 июля 1840 г. Акварель М.Ю. Лермонтова и Г.Г. Гагарина" id="168" name="Google Shape;16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828800"/>
            <a:ext cx="591026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5257800" y="3929062"/>
            <a:ext cx="3657600" cy="193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Участвует в стычках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с горцами и в кровопролитном сражении при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р. Валерик </a:t>
            </a:r>
            <a:endParaRPr/>
          </a:p>
        </p:txBody>
      </p:sp>
      <p:sp>
        <p:nvSpPr>
          <p:cNvPr id="170" name="Google Shape;170;p2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1840 </a:t>
            </a:r>
            <a:r>
              <a:rPr b="0" i="0" lang="en-US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- вторая ссылка на Кавказ</a:t>
            </a:r>
            <a:br>
              <a:rPr b="0" i="0" lang="en-US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в Тенгинский пехотный полк в действующую армию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408362" y="327025"/>
            <a:ext cx="4745037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b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1840 - 1841</a:t>
            </a:r>
            <a:r>
              <a:rPr b="0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pic>
        <p:nvPicPr>
          <p:cNvPr descr="орден за службу на Кавказе" id="177" name="Google Shape;177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525780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>
            <p:ph idx="2" type="body"/>
          </p:nvPr>
        </p:nvSpPr>
        <p:spPr>
          <a:xfrm>
            <a:off x="4038600" y="1219200"/>
            <a:ext cx="464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Сражаясь в Чечне, Лермонтов проявил себя как мужественный офицер, за что и был представлен к награждению  </a:t>
            </a:r>
            <a:r>
              <a:rPr b="0" i="1" lang="en-US" sz="20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орденом</a:t>
            </a: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и    </a:t>
            </a:r>
            <a:r>
              <a:rPr b="0" i="1" lang="en-US" sz="20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золотой саблей</a:t>
            </a: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с надписью «За храбрость».</a:t>
            </a:r>
            <a:endParaRPr/>
          </a:p>
          <a:p>
            <a:pPr indent="-1905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награде было отказано.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Ему будет предписано в течение 48 часов покинуть столицу и следовать в свой полк на Кавказе</a:t>
            </a: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pic>
        <p:nvPicPr>
          <p:cNvPr descr="Л"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81000"/>
            <a:ext cx="3529012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5553075" y="2652712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br>
              <a:rPr b="0" i="0" lang="en-US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idx="4294967295" type="body"/>
          </p:nvPr>
        </p:nvSpPr>
        <p:spPr>
          <a:xfrm>
            <a:off x="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90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0" y="19494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www.hrono.ru/img/pisateli/lermontov_dom.jpg"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08000"/>
            <a:ext cx="8305800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534987" y="5048250"/>
            <a:ext cx="8072437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Музей "Домик Лермонтова", 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где поэт провел последние месяцы жизни.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57200" y="292100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1841 год</a:t>
            </a:r>
            <a:r>
              <a:rPr b="0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descr="kavkaz_2_5" id="194" name="Google Shape;194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09800"/>
            <a:ext cx="398938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5562600" y="1905000"/>
            <a:ext cx="3124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 июля убит на дуэли своим товарищем  по Школе юнкеров Мартыновым.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Место гибели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Барельеф мемориала </a:t>
            </a:r>
            <a:endParaRPr/>
          </a:p>
          <a:p>
            <a:pPr indent="-1600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ermontov_relef" id="196" name="Google Shape;1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81000"/>
            <a:ext cx="238125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/>
        </p:nvSpPr>
        <p:spPr>
          <a:xfrm>
            <a:off x="838200" y="1703387"/>
            <a:ext cx="457200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"Новая великая утрата осиротила бедную русскую литературу",</a:t>
            </a:r>
            <a:r>
              <a:rPr b="0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напишет Белинский. </a:t>
            </a:r>
            <a:endParaRPr/>
          </a:p>
        </p:txBody>
      </p:sp>
      <p:pic>
        <p:nvPicPr>
          <p:cNvPr descr="lermontov_relef"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828800"/>
            <a:ext cx="3048000" cy="29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90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отец Л"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1000"/>
            <a:ext cx="2590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ть Л"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2819400"/>
            <a:ext cx="2819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Родители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965700" y="1978025"/>
            <a:ext cx="396240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Отец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Юрий Петрович Лермонтов (капитан)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Мать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Мария Михайловна Лермонтова, урождённая Арсеньева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2057400" y="292100"/>
            <a:ext cx="4805362" cy="852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1842 год, апрель</a:t>
            </a:r>
            <a:endParaRPr/>
          </a:p>
        </p:txBody>
      </p:sp>
      <p:pic>
        <p:nvPicPr>
          <p:cNvPr descr="склеп" id="208" name="Google Shape;20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52" l="0" r="1212" t="0"/>
          <a:stretch/>
        </p:blipFill>
        <p:spPr>
          <a:xfrm>
            <a:off x="457200" y="1600200"/>
            <a:ext cx="362267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>
            <p:ph idx="2" type="body"/>
          </p:nvPr>
        </p:nvSpPr>
        <p:spPr>
          <a:xfrm>
            <a:off x="4648200" y="1905000"/>
            <a:ext cx="4038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Бабушка поэта обратилась к Николаю 1 с просьбой перевезти тело внука из Пятигорска в Тарханы.  </a:t>
            </a:r>
            <a:endParaRPr/>
          </a:p>
          <a:p>
            <a:pPr indent="-16002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Прах поэта был погребён в фамильном склепе Арсеньевых.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title"/>
          </p:nvPr>
        </p:nvSpPr>
        <p:spPr>
          <a:xfrm>
            <a:off x="0" y="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br>
              <a:rPr b="1" i="0" lang="en-US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pic>
        <p:nvPicPr>
          <p:cNvPr descr="tarhany"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737" y="1905000"/>
            <a:ext cx="5049837" cy="37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4294967295" type="body"/>
          </p:nvPr>
        </p:nvSpPr>
        <p:spPr>
          <a:xfrm>
            <a:off x="152400" y="3635375"/>
            <a:ext cx="533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…И вижу я себя ребёнком,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и кругом родные всё места;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Высокий барский дом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 сад с разрушенной теплицей…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М.Ю. Лермонтов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«Как часто пёстрою толпою окружён…»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85800" y="228600"/>
            <a:ext cx="80010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Тарханы.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Усадьба, где прошли детские годы М. Лермонтова. Ныне - Государственный музей-заповедник М.Ю.Лермонтова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918350" y="1295400"/>
            <a:ext cx="3729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Бабушка</a:t>
            </a:r>
            <a:br>
              <a:rPr b="0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Елизавета Алексеевна </a:t>
            </a:r>
            <a:b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Арсеньева</a:t>
            </a:r>
            <a:endParaRPr/>
          </a:p>
        </p:txBody>
      </p:sp>
      <p:pic>
        <p:nvPicPr>
          <p:cNvPr descr="Бабушка Л"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1562" y="762000"/>
            <a:ext cx="35877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0" y="1801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www.hrono.ru/img/pisateli/lermont1822.jpg"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062" y="381000"/>
            <a:ext cx="432117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304800" y="3797300"/>
            <a:ext cx="6122987" cy="1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М.Ю. Лермонтов </a:t>
            </a:r>
            <a:br>
              <a:rPr b="1" i="0" lang="en-US" sz="3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детстве. </a:t>
            </a:r>
            <a:br>
              <a:rPr b="1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1820-1822 годы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5181600" y="1905000"/>
            <a:ext cx="3657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Первые литературные опыты («Осень», поэмы, «Кавказский пленник»)</a:t>
            </a:r>
            <a:endParaRPr/>
          </a:p>
          <a:p>
            <a:pPr indent="-1600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пансион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590800"/>
            <a:ext cx="46482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Московский Благородный пансион при университете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1828 - 1830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4294967295" type="body"/>
          </p:nvPr>
        </p:nvSpPr>
        <p:spPr>
          <a:xfrm>
            <a:off x="457200" y="1981200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Дом, где жила бабушка во время учебы Михаила в университете.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Первое появление в печати – «Весна».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Лермонтов подаёт прошение об отчислении из университета.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Переезд в Петербург.</a:t>
            </a:r>
            <a:endParaRPr/>
          </a:p>
          <a:p>
            <a:pPr indent="-1600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00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00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дом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175" y="2286000"/>
            <a:ext cx="35528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1830 – 1832</a:t>
            </a:r>
            <a:b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Учёба в Московском университете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7200" y="292100"/>
            <a:ext cx="8229600" cy="100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                </a:t>
            </a:r>
            <a:r>
              <a:rPr b="1" i="0" lang="en-US" sz="3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1832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1000" y="18288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Зачислен в Петербургскую школу гвардейских подпрапорщиков и кавалерийских юнкеров.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Творчеству посвящает редкие свободные часы.  Стихотворение «Парус».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4294967295" type="body"/>
          </p:nvPr>
        </p:nvSpPr>
        <p:spPr>
          <a:xfrm>
            <a:off x="4572000" y="1905000"/>
            <a:ext cx="434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Произведён из юнкеров в корнеты Гусарского полка  (младший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офицерский чин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кавалерии,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соответствовал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чину прапорщика)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Свободное время отдаёт литературе.</a:t>
            </a:r>
            <a:endParaRPr/>
          </a:p>
        </p:txBody>
      </p:sp>
      <p:pic>
        <p:nvPicPr>
          <p:cNvPr descr="Л" id="121" name="Google Shape;121;p22"/>
          <p:cNvPicPr preferRelativeResize="0"/>
          <p:nvPr/>
        </p:nvPicPr>
        <p:blipFill rotWithShape="1">
          <a:blip r:embed="rId3">
            <a:alphaModFix/>
          </a:blip>
          <a:srcRect b="1448" l="1890" r="1654" t="0"/>
          <a:stretch/>
        </p:blipFill>
        <p:spPr>
          <a:xfrm>
            <a:off x="762000" y="914400"/>
            <a:ext cx="3581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type="title"/>
          </p:nvPr>
        </p:nvSpPr>
        <p:spPr>
          <a:xfrm>
            <a:off x="457200" y="292100"/>
            <a:ext cx="76962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1834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