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embeddedFontLst>
    <p:embeddedFont>
      <p:font typeface="Arial Black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4DD6EB-D349-46E7-ABA2-7E4757F41E62}">
  <a:tblStyle styleId="{134DD6EB-D349-46E7-ABA2-7E4757F41E6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ArialBlack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f4b46147_8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f4b46147_8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f4b46147_8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f4b46147_8_1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f4b46147_8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f4b46147_8_2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f4b46147_8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f4b46147_8_2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f4b46147_8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f4b46147_8_2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f4b46147_8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f4b46147_8_2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f4b46147_8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f4b46147_8_2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f4b46147_8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f4b46147_8_2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f4b46147_8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f4b46147_8_2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f4b46147_8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f4b46147_8_2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f4b46147_8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f4b46147_8_2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4b46147_8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f4b46147_8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f4b46147_8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f4b46147_8_2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f4b46147_8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f4b46147_8_2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f4b46147_8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3f4b46147_8_2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f4b46147_8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3f4b46147_8_2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f4b46147_8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3f4b46147_8_3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f4b46147_8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3f4b46147_8_3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f4b46147_8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f4b46147_8_3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f4b46147_8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f4b46147_8_3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4b46147_8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f4b46147_8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f4b46147_8_1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f4b46147_8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f4b46147_8_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f4b46147_8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f4b46147_8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4b46147_8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f4b46147_8_1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4b46147_8_1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f4b46147_8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f4b46147_8_1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f4b46147_8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f4b46147_8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f4b46147_8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f4b46147_8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jpg"/><Relationship Id="rId10" Type="http://schemas.openxmlformats.org/officeDocument/2006/relationships/image" Target="../media/image9.jpg"/><Relationship Id="rId13" Type="http://schemas.openxmlformats.org/officeDocument/2006/relationships/image" Target="../media/image8.jp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9" Type="http://schemas.openxmlformats.org/officeDocument/2006/relationships/image" Target="../media/image10.jpg"/><Relationship Id="rId5" Type="http://schemas.openxmlformats.org/officeDocument/2006/relationships/image" Target="../media/image4.jpg"/><Relationship Id="rId6" Type="http://schemas.openxmlformats.org/officeDocument/2006/relationships/image" Target="../media/image21.png"/><Relationship Id="rId7" Type="http://schemas.openxmlformats.org/officeDocument/2006/relationships/image" Target="../media/image2.jpg"/><Relationship Id="rId8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jpg"/><Relationship Id="rId4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Relationship Id="rId4" Type="http://schemas.openxmlformats.org/officeDocument/2006/relationships/image" Target="../media/image3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4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g"/><Relationship Id="rId4" Type="http://schemas.openxmlformats.org/officeDocument/2006/relationships/image" Target="../media/image5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upload.wikimedia.org/wikipedia/commons/6/66/Kriuchkoff_lubok.jpg" TargetMode="External"/><Relationship Id="rId4" Type="http://schemas.openxmlformats.org/officeDocument/2006/relationships/image" Target="../media/image4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jpg"/><Relationship Id="rId4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jpg"/><Relationship Id="rId4" Type="http://schemas.openxmlformats.org/officeDocument/2006/relationships/image" Target="../media/image4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jpg"/><Relationship Id="rId4" Type="http://schemas.openxmlformats.org/officeDocument/2006/relationships/image" Target="../media/image56.jpg"/><Relationship Id="rId5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1.png"/><Relationship Id="rId4" Type="http://schemas.openxmlformats.org/officeDocument/2006/relationships/image" Target="../media/image5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7.jpg"/><Relationship Id="rId4" Type="http://schemas.openxmlformats.org/officeDocument/2006/relationships/image" Target="../media/image61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0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22.jpg"/><Relationship Id="rId5" Type="http://schemas.openxmlformats.org/officeDocument/2006/relationships/image" Target="../media/image29.png"/><Relationship Id="rId6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jpg"/><Relationship Id="rId4" Type="http://schemas.openxmlformats.org/officeDocument/2006/relationships/image" Target="../media/image4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064" y="-1"/>
            <a:ext cx="9143999" cy="68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4">
            <a:alphaModFix/>
          </a:blip>
          <a:srcRect b="4798" l="6097" r="6682" t="6448"/>
          <a:stretch/>
        </p:blipFill>
        <p:spPr>
          <a:xfrm>
            <a:off x="4096748" y="-144942"/>
            <a:ext cx="1635566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7530" y="3936975"/>
            <a:ext cx="43146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8757" y="4764328"/>
            <a:ext cx="312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7976" y="2931975"/>
            <a:ext cx="2540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11629" y="3164475"/>
            <a:ext cx="2204082" cy="14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26101" y="3054589"/>
            <a:ext cx="1618800" cy="255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310715" y="-288666"/>
            <a:ext cx="360954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07179" y="1826753"/>
            <a:ext cx="3023163" cy="1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/>
          <p:nvPr/>
        </p:nvSpPr>
        <p:spPr>
          <a:xfrm>
            <a:off x="2330215" y="4604485"/>
            <a:ext cx="4211410" cy="12003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C00000"/>
                </a:solidFill>
                <a:latin typeface="+mn-lt"/>
              </a:rPr>
              <a:t>1914-1918</a:t>
            </a: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41318" y="0"/>
            <a:ext cx="1783512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26101" y="-216000"/>
            <a:ext cx="3699675" cy="29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-21065" y="0"/>
            <a:ext cx="9165065" cy="6858000"/>
          </a:xfrm>
          <a:prstGeom prst="frame">
            <a:avLst>
              <a:gd fmla="val 1028" name="adj1"/>
            </a:avLst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58863" y="842500"/>
            <a:ext cx="870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Первая мировая война</a:t>
            </a:r>
            <a:endParaRPr b="1" sz="60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1914 - 1915 гг.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323525" y="1623274"/>
            <a:ext cx="3960300" cy="4242300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Оборона крепости Осовец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августа 1915 года в 4 часа утра, одновременно с открытием артиллерийского огня, германские части применили против защитников крепости отравляющие газы. Несколько десятков полуживых русских бойцов обратили в бегство части 18-го полка ландвера. Позже участники событий с немецкой стороны и европейские журналисты окрестили эту контратаку «атакой мертвецов»</a:t>
            </a:r>
            <a:endParaRPr sz="1800"/>
          </a:p>
        </p:txBody>
      </p:sp>
      <p:sp>
        <p:nvSpPr>
          <p:cNvPr id="229" name="Google Shape;229;p30"/>
          <p:cNvSpPr/>
          <p:nvPr/>
        </p:nvSpPr>
        <p:spPr>
          <a:xfrm>
            <a:off x="4622719" y="1609118"/>
            <a:ext cx="4075026" cy="584775"/>
          </a:xfrm>
          <a:prstGeom prst="rect">
            <a:avLst/>
          </a:prstGeom>
          <a:solidFill>
            <a:srgbClr val="FF0000"/>
          </a:solidFill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«Атака мертвецов»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30"/>
          <p:cNvGrpSpPr/>
          <p:nvPr/>
        </p:nvGrpSpPr>
        <p:grpSpPr>
          <a:xfrm>
            <a:off x="3856644" y="1623266"/>
            <a:ext cx="4963828" cy="4952153"/>
            <a:chOff x="3856644" y="1623266"/>
            <a:chExt cx="4963828" cy="4952153"/>
          </a:xfrm>
        </p:grpSpPr>
        <p:pic>
          <p:nvPicPr>
            <p:cNvPr descr="586602_original.jpg" id="231" name="Google Shape;23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9992" y="1623266"/>
              <a:ext cx="4320480" cy="4608512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10b5b8442f98.jpg" id="232" name="Google Shape;232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56644" y="5315419"/>
              <a:ext cx="2227523" cy="12600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EEEEEE"/>
            </a:solidFill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1916 - 1918 гг.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323528" y="1556792"/>
            <a:ext cx="3880026" cy="3170099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Западный фронт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1916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Верденское сражение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1916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битва на Сомме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1917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Неудачное наступление французов под Аррасом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1918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вторая битва на Марне, начало контр наступления стран Антанты и поражение Четверного союза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4882134" y="1562206"/>
            <a:ext cx="3831242" cy="193899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Восточный фронт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1916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Брусиловский прорыв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1917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немцы заняли Ригу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1917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выход России из войны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1918 – Брестский мир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6431860" y="4239930"/>
            <a:ext cx="2147514" cy="1477328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Подписание перемирия. Вагон Фоша в Компьенском лесу.</a:t>
            </a:r>
            <a:endParaRPr/>
          </a:p>
        </p:txBody>
      </p:sp>
      <p:grpSp>
        <p:nvGrpSpPr>
          <p:cNvPr id="241" name="Google Shape;241;p31"/>
          <p:cNvGrpSpPr/>
          <p:nvPr/>
        </p:nvGrpSpPr>
        <p:grpSpPr>
          <a:xfrm>
            <a:off x="323528" y="3613539"/>
            <a:ext cx="5935933" cy="2988000"/>
            <a:chOff x="323528" y="3613539"/>
            <a:chExt cx="5935933" cy="2988000"/>
          </a:xfrm>
        </p:grpSpPr>
        <p:pic>
          <p:nvPicPr>
            <p:cNvPr descr="черно-белая фотография" id="242" name="Google Shape;24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22934" y="3613539"/>
              <a:ext cx="2236527" cy="2988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sp>
          <p:nvSpPr>
            <p:cNvPr id="243" name="Google Shape;243;p31"/>
            <p:cNvSpPr txBox="1"/>
            <p:nvPr/>
          </p:nvSpPr>
          <p:spPr>
            <a:xfrm>
              <a:off x="323528" y="4978594"/>
              <a:ext cx="3504893" cy="1200329"/>
            </a:xfrm>
            <a:prstGeom prst="rect">
              <a:avLst/>
            </a:prstGeom>
            <a:solidFill>
              <a:srgbClr val="FABF8E"/>
            </a:solidFill>
            <a:ln cap="flat" cmpd="sng" w="762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11 ноября 1918 года – Компьенское перемирие</a:t>
              </a:r>
              <a:endParaRPr b="1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1916 - 1918 гг.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467544" y="1963278"/>
            <a:ext cx="3456384" cy="4093428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 сентября 1916 г.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англичане впервые применили в атаке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танки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Хотя реально в атаке смогли принять участие только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18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танков из планировавшихся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50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 наступали они разрозненно на фронте 10 км, их психологическое воздействие на германскую пехоту было огромным</a:t>
            </a:r>
            <a:endParaRPr/>
          </a:p>
        </p:txBody>
      </p:sp>
      <p:sp>
        <p:nvSpPr>
          <p:cNvPr id="250" name="Google Shape;250;p32"/>
          <p:cNvSpPr txBox="1"/>
          <p:nvPr/>
        </p:nvSpPr>
        <p:spPr>
          <a:xfrm>
            <a:off x="4319245" y="3980963"/>
            <a:ext cx="4141518" cy="40011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Британский тяжёлый танк Mark V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4753909" y="1672216"/>
            <a:ext cx="3484095" cy="584775"/>
          </a:xfrm>
          <a:prstGeom prst="rect">
            <a:avLst/>
          </a:prstGeom>
          <a:solidFill>
            <a:srgbClr val="FF0000"/>
          </a:solidFill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Битва на Сомме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4542004" y="5041042"/>
            <a:ext cx="1440160" cy="1015663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Willie средний танк</a:t>
            </a:r>
            <a:endParaRPr/>
          </a:p>
        </p:txBody>
      </p:sp>
      <p:grpSp>
        <p:nvGrpSpPr>
          <p:cNvPr id="253" name="Google Shape;253;p32"/>
          <p:cNvGrpSpPr/>
          <p:nvPr/>
        </p:nvGrpSpPr>
        <p:grpSpPr>
          <a:xfrm>
            <a:off x="4542004" y="2420888"/>
            <a:ext cx="4226180" cy="4080486"/>
            <a:chOff x="4542004" y="2420888"/>
            <a:chExt cx="4226180" cy="4080486"/>
          </a:xfrm>
        </p:grpSpPr>
        <p:pic>
          <p:nvPicPr>
            <p:cNvPr descr="http://upload.wikimedia.org/wikipedia/commons/thumb/0/02/British_Mark_V_%28male%29_tank.jpg/220px-British_Mark_V_%28male%29_tank.jpg" id="254" name="Google Shape;254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42004" y="2420888"/>
              <a:ext cx="3696000" cy="1260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id="255" name="Google Shape;255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8184" y="4596374"/>
              <a:ext cx="2540000" cy="1905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1916 - 1917 гг.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467544" y="1739444"/>
            <a:ext cx="2808312" cy="4708981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июня — 22 августа 1916 года -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наступательная операция под командованием Брусилова,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Фронты продвинулись от </a:t>
            </a: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 до 120 км </a:t>
            </a:r>
            <a:r>
              <a:rPr b="0" i="0" lang="ru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. Австро-Венгрия и Германия потеряли более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1,5 миллиона</a:t>
            </a:r>
            <a:r>
              <a:rPr b="0" i="0" lang="ru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убитыми, ранеными и пропавшими без вести </a:t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3980081" y="1627144"/>
            <a:ext cx="4819846" cy="584775"/>
          </a:xfrm>
          <a:prstGeom prst="rect">
            <a:avLst/>
          </a:prstGeom>
          <a:solidFill>
            <a:srgbClr val="FF0000"/>
          </a:solidFill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Брусиловский прорыв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5841736" y="4954235"/>
            <a:ext cx="2622284" cy="1323439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Австро-венгерские солдаты сдаются в плен русским войскам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33"/>
          <p:cNvGrpSpPr/>
          <p:nvPr/>
        </p:nvGrpSpPr>
        <p:grpSpPr>
          <a:xfrm>
            <a:off x="3419872" y="2564904"/>
            <a:ext cx="5279364" cy="3883521"/>
            <a:chOff x="3419872" y="2564904"/>
            <a:chExt cx="5279364" cy="3883521"/>
          </a:xfrm>
        </p:grpSpPr>
        <p:pic>
          <p:nvPicPr>
            <p:cNvPr descr="http://upload.wikimedia.org/wikipedia/commons/thumb/a/ae/Fuyards_autrichiens_a_la_frontiere_roumaine.png/220px-Fuyards_autrichiens_a_la_frontiere_roumaine.png" id="265" name="Google Shape;26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19872" y="3429000"/>
              <a:ext cx="2095500" cy="3019425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http://upload.wikimedia.org/wikipedia/commons/thumb/9/90/Defenders_NGM-v31-p369-A.jpg/300px-Defenders_NGM-v31-p369-A.jpg" id="266" name="Google Shape;266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41736" y="2564904"/>
              <a:ext cx="2857500" cy="2000251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1916 - 1917 гг.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395536" y="1682184"/>
            <a:ext cx="5040560" cy="2862322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Бре́стский мир, Брест-Лито́вский (Брестский) мирный догово́р — сепаратный международный мирный договор, подписанный 3 марта 1918 года в Брест-Литовске представителями Советской России, с одной стороны, и Центральных держав— с другой. Ознаменовал поражение и выход России из Первой мировой войны</a:t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5679541" y="1691637"/>
            <a:ext cx="3229217" cy="584775"/>
          </a:xfrm>
          <a:prstGeom prst="rect">
            <a:avLst/>
          </a:prstGeom>
          <a:solidFill>
            <a:srgbClr val="FF0000"/>
          </a:solidFill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Брестский мир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5679540" y="4616528"/>
            <a:ext cx="3229217" cy="1323439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Русский солдат, верный присяге, пытается остановить своих однополчан-дезертиров</a:t>
            </a:r>
            <a:endParaRPr/>
          </a:p>
        </p:txBody>
      </p:sp>
      <p:grpSp>
        <p:nvGrpSpPr>
          <p:cNvPr id="275" name="Google Shape;275;p34"/>
          <p:cNvGrpSpPr/>
          <p:nvPr/>
        </p:nvGrpSpPr>
        <p:grpSpPr>
          <a:xfrm>
            <a:off x="1571816" y="2622019"/>
            <a:ext cx="6893930" cy="4010509"/>
            <a:chOff x="1571816" y="2622019"/>
            <a:chExt cx="6893930" cy="4010509"/>
          </a:xfrm>
        </p:grpSpPr>
        <p:pic>
          <p:nvPicPr>
            <p:cNvPr descr="http://upload.wikimedia.org/wikipedia/commons/thumb/5/55/Russian_deserters_WWI.JPG/220px-Russian_deserters_WWI.JPG" id="276" name="Google Shape;27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22552" y="2622019"/>
              <a:ext cx="2343194" cy="18000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EEEEEE"/>
            </a:solidFill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Traktat brzeski 1918.jpg" id="277" name="Google Shape;277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71816" y="4616528"/>
              <a:ext cx="2687999" cy="2016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ПОДВИГ КАЗАКА </a:t>
            </a:r>
            <a:b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КОЗЬМЫ КРЮЧКОВА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35"/>
          <p:cNvGrpSpPr/>
          <p:nvPr/>
        </p:nvGrpSpPr>
        <p:grpSpPr>
          <a:xfrm>
            <a:off x="278923" y="1565989"/>
            <a:ext cx="8593480" cy="5016758"/>
            <a:chOff x="278923" y="1565989"/>
            <a:chExt cx="8593480" cy="5016758"/>
          </a:xfrm>
        </p:grpSpPr>
        <p:sp>
          <p:nvSpPr>
            <p:cNvPr id="284" name="Google Shape;284;p35"/>
            <p:cNvSpPr/>
            <p:nvPr/>
          </p:nvSpPr>
          <p:spPr>
            <a:xfrm>
              <a:off x="278923" y="1565989"/>
              <a:ext cx="4581109" cy="5016758"/>
            </a:xfrm>
            <a:prstGeom prst="rect">
              <a:avLst/>
            </a:prstGeom>
            <a:solidFill>
              <a:srgbClr val="C2D59B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Был </a:t>
              </a:r>
              <a:r>
                <a:rPr b="1" i="0" lang="ru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первым награжденным георгиевским крестом</a:t>
              </a:r>
              <a:r>
                <a:rPr b="0" i="0" lang="ru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в </a:t>
              </a:r>
              <a:r>
                <a:rPr b="0" i="0" lang="ru" sz="20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Первую мировую войну</a:t>
              </a:r>
              <a:r>
                <a:rPr b="0" i="0" lang="ru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Кузьма Крючков один свалил 11 немцев и сам получил 16 ран В себя и 11 в лощадь. Ранен пулей. Шашкой разрублена рука. Остальные поранения пиками. Крючков до самого конца боя оставался в строю. За Первую мировую войну также еще был награжден Георгиевскими крестами других степеней. Был смертельно ранен в 1919 году во время Гражданской войны, воюя на стороне белых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://upload.wikimedia.org/wikipedia/commons/6/66/Kriuchkoff_lubok.jpg" id="285" name="Google Shape;285;p35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30131" y="2132856"/>
              <a:ext cx="4042272" cy="2844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ПОДВИГ ЛЁТЧИКА П.Н.НЕСТЕРОВА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Администратор\Рабочий стол\первая мировая\200PX-~3.JPG" id="291" name="Google Shape;29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607284"/>
            <a:ext cx="3364952" cy="4896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92" name="Google Shape;292;p36"/>
          <p:cNvSpPr/>
          <p:nvPr/>
        </p:nvSpPr>
        <p:spPr>
          <a:xfrm>
            <a:off x="4217625" y="1638001"/>
            <a:ext cx="4546500" cy="48960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8 сентября) 1914 года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около городка Жолква Пётр Николаевич Нестеров совершил свой последний подвиг —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протаранил самолёт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 котором находились пилот Франц Малина и пилот-наблюдатель барон Фридрих фон Розенталь, Однако — по-видимому, из-за крайнего переутомления Нестерова — в его расчёт вкралась ошибка, Тонкостенный вал, на котором держался ротативный двигатель «Гном», переломился; мотор оторвался от самолёта Нестерова и упал отдельно.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603300" y="245013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СЕСТРА МИЛОСЕРДИЯ </a:t>
            </a:r>
            <a:b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РИММА МИХАЙЛОВНА ИВАНОВА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3429575" y="1855262"/>
            <a:ext cx="4325689" cy="4401205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Единственная в России женщина, награждённая военным орденом Святого Георгия 4-й степени. 9 сентября 1915 года у деревни Мокрая Дуброва (Беларусь) во время боя Римма Иванова под огнём оказывала помощь раненым. Когда во время боя погибли оба офицера роты, она подняла роту в атаку Позиция была взята, но сама героиня получила смертельное ранение разрывной пулей в бедро. Ей только исполнился 21 год.</a:t>
            </a:r>
            <a:endParaRPr/>
          </a:p>
        </p:txBody>
      </p:sp>
      <p:pic>
        <p:nvPicPr>
          <p:cNvPr descr="C:\Users\1\Documents\108564773_ebafc0293b5052b58632cfb2f2606d54.jpg" id="299" name="Google Shape;29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4429" y="2867864"/>
            <a:ext cx="1418478" cy="2376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Rimma Mikhailovna Ivanova.jpg" id="300" name="Google Shape;30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2021865"/>
            <a:ext cx="2868472" cy="4068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МАРИЯ ЛЕОНТЬЕВНА БОЧКАРЁВА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5508100" y="1599677"/>
            <a:ext cx="3271500" cy="3969600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 из первых русских женщин-офицеров (произведена во время революции 1917 года), Бочкарёва создала первый в истории русской армии женский батальон. Кавалер Георгиевского креста. Летом 1917 года отряд Бочкарёвой отличился при Сморгони; его стойкость произвела неизгладимое впечатление на командование (Антон Деникин). </a:t>
            </a:r>
            <a:endParaRPr sz="1800"/>
          </a:p>
        </p:txBody>
      </p:sp>
      <p:sp>
        <p:nvSpPr>
          <p:cNvPr id="307" name="Google Shape;307;p38"/>
          <p:cNvSpPr/>
          <p:nvPr/>
        </p:nvSpPr>
        <p:spPr>
          <a:xfrm>
            <a:off x="625068" y="1709367"/>
            <a:ext cx="2506772" cy="1323439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Добровольцы на площади перед Зимним дворцом. 7 ноября 1917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s017.radikal.ru/i414/1111/a3/9dee16f1fc59.jpg" id="308" name="Google Shape;3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58" y="3987431"/>
            <a:ext cx="3716064" cy="248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Bochkareva Maria LOC ggbain 26866.jpg" id="309" name="Google Shape;30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3773" y="1592806"/>
            <a:ext cx="1888524" cy="288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ИТОГИ ВОЙНЫ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452725" y="3700825"/>
            <a:ext cx="4369500" cy="25794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Верса́льский ми́рный догово́р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—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договор, подписанный 28 июня 1919 года (ровно через пять лет после убийства эрцгерцога Франца Фердинанда) в Версальском дворце во Франции, официально завершивший Первую мировую войну 1914—1918 годов.</a:t>
            </a:r>
            <a:endParaRPr sz="1800"/>
          </a:p>
        </p:txBody>
      </p:sp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1666828"/>
            <a:ext cx="3688469" cy="4068000"/>
          </a:xfrm>
          <a:prstGeom prst="rect">
            <a:avLst/>
          </a:prstGeom>
          <a:noFill/>
          <a:ln cap="sq" cmpd="sng" w="889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http://upload.wikimedia.org/wikipedia/commons/thumb/f/fe/William_Orpen_-_The_Signing_of_Peace_in_the_Hall_of_Mirrors%2C_Versailles.jpg/250px-William_Orpen_-_The_Signing_of_Peace_in_the_Hall_of_Mirrors%2C_Versailles.jpg" id="317" name="Google Shape;31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7504" y="1666828"/>
            <a:ext cx="1480267" cy="180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http://upload.wikimedia.org/wikipedia/commons/thumb/b/b8/Treaty_of_Versailles%2C_English_version.jpg/300px-Treaty_of_Versailles%2C_English_version.jpg" id="318" name="Google Shape;31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592" y="1693752"/>
            <a:ext cx="1181627" cy="1800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МАСШТАБНОСТЬ ВОЙНЫ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340675" y="1562775"/>
            <a:ext cx="3569700" cy="4893600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SzPts val="1800"/>
              <a:buFont typeface="Arial"/>
              <a:buChar char="•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Продолжительность –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1554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дней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E3FF"/>
              </a:buClr>
              <a:buSzPts val="1800"/>
              <a:buFont typeface="Arial"/>
              <a:buChar char="•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Число стран –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/>
          </a:p>
          <a:p>
            <a:pPr indent="-3302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E3FF"/>
              </a:buClr>
              <a:buSzPts val="1800"/>
              <a:buFont typeface="Arial"/>
              <a:buChar char="•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Число нейтральных государств –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800"/>
          </a:p>
          <a:p>
            <a:pPr indent="-3302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E3FF"/>
              </a:buClr>
              <a:buSzPts val="1800"/>
              <a:buFont typeface="Arial"/>
              <a:buChar char="•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Число государств, на территории которых проходили военные действия –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800"/>
          </a:p>
          <a:p>
            <a:pPr indent="-3302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E3FF"/>
              </a:buClr>
              <a:buSzPts val="1800"/>
              <a:buFont typeface="Arial"/>
              <a:buChar char="•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Численность населения участниц войны –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50 млн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/>
          </a:p>
          <a:p>
            <a:pPr indent="-3302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E3FF"/>
              </a:buClr>
              <a:buSzPts val="1800"/>
              <a:buFont typeface="Arial"/>
              <a:buChar char="•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Численность мобилизованных –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74 млн. </a:t>
            </a:r>
            <a:endParaRPr sz="1800"/>
          </a:p>
          <a:p>
            <a:pPr indent="-3302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E3FF"/>
              </a:buClr>
              <a:buSzPts val="1800"/>
              <a:buFont typeface="Arial"/>
              <a:buChar char="•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Численность погибших –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млн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человек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2276872"/>
            <a:ext cx="4573468" cy="2988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ИЗМЕНЕНИЯ В РАЗМЕРЕ ТЕРРИТОРИЙ ЕВРОПЕЙСКИХ СТРАН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4" name="Google Shape;324;p40"/>
          <p:cNvGraphicFramePr/>
          <p:nvPr/>
        </p:nvGraphicFramePr>
        <p:xfrm>
          <a:off x="827584" y="1628800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EBFFBF"/>
                    </a:gs>
                    <a:gs pos="35000">
                      <a:srgbClr val="F0FFD3"/>
                    </a:gs>
                    <a:gs pos="100000">
                      <a:srgbClr val="F9FFEF"/>
                    </a:gs>
                  </a:gsLst>
                  <a:lin ang="16200000" scaled="0"/>
                </a:gradFill>
                <a:tableStyleId>{134DD6EB-D349-46E7-ABA2-7E4757F41E62}</a:tableStyleId>
              </a:tblPr>
              <a:tblGrid>
                <a:gridCol w="2480600"/>
                <a:gridCol w="2480600"/>
                <a:gridCol w="2599650"/>
              </a:tblGrid>
              <a:tr h="72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Страна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До войны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 (в кв.км)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После войны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(в кв.км)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Австрия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300 000 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81 000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Венгрия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325 000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100 000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Германия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547 000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474 000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Греция 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64 700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148 000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Дания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39 000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42 400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Италия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286 700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311 300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Румыния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139 000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294 000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Сербия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48 300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296 000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Франция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526 000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u="none" cap="none" strike="noStrike"/>
                        <a:t>551 000</a:t>
                      </a:r>
                      <a:endParaRPr sz="24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>
            <p:ph type="title"/>
          </p:nvPr>
        </p:nvSpPr>
        <p:spPr>
          <a:xfrm>
            <a:off x="539552" y="3501008"/>
            <a:ext cx="8229600" cy="2952328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 Black"/>
              <a:buNone/>
            </a:pPr>
            <a:br>
              <a:rPr b="0" i="0" lang="ru" sz="395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ru" sz="395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"Люди, отдавшие свои жизни за интересы России, не должны быть забыты". </a:t>
            </a:r>
            <a:r>
              <a:rPr b="0" i="0" lang="ru" sz="395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В.В. Путин</a:t>
            </a:r>
            <a:br>
              <a:rPr b="0" i="0" lang="ru" sz="395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b="0" i="0" sz="3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355680"/>
            <a:ext cx="2341563" cy="2925763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31" name="Google Shape;33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872" y="448469"/>
            <a:ext cx="4170087" cy="2844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/>
          <p:nvPr/>
        </p:nvSpPr>
        <p:spPr>
          <a:xfrm>
            <a:off x="508298" y="4949335"/>
            <a:ext cx="4031754" cy="1224136"/>
          </a:xfrm>
          <a:prstGeom prst="rect">
            <a:avLst/>
          </a:prstGeom>
          <a:solidFill>
            <a:srgbClr val="C2D59B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 Black"/>
              <a:buNone/>
            </a:pPr>
            <a:r>
              <a:rPr b="0" i="0" lang="ru" sz="175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К 1 августа 2014 года памятник будет установлен в Москве, в Парке Победы на Поклонной горе.</a:t>
            </a:r>
            <a:endParaRPr b="0" i="0" sz="175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7" name="Google Shape;337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Памятник на Поклонной горе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1914.histrf.ru/bitrix/templates/1914/images/stage3/monument_photo.jpg" id="338" name="Google Shape;3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598612"/>
            <a:ext cx="8001000" cy="3171826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ПАМЯТНИК А.А.БРУСИЛОВУ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3812612" y="4698636"/>
            <a:ext cx="4863844" cy="1477328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14 ноября 2008г в Санкт Петербурге</a:t>
            </a:r>
            <a:r>
              <a:rPr b="1" i="0" lang="ru" sz="1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, на пересечении Шпалерной и Таврической улиц был открыт памятник генералу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Алексею Алексеевичу Брусилову </a:t>
            </a:r>
            <a:endParaRPr/>
          </a:p>
        </p:txBody>
      </p:sp>
      <p:pic>
        <p:nvPicPr>
          <p:cNvPr descr="http://young.rzd.ru/dbmm/images/41/4080/3679390" id="345" name="Google Shape;34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665" y="1988840"/>
            <a:ext cx="2304000" cy="3617281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ПАМЯТНИК К.И.НЕДОРУБОВУ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23-летие со дня рождения К.И.Недорубова" id="351" name="Google Shape;35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628800"/>
            <a:ext cx="3005640" cy="4140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52" name="Google Shape;352;p44"/>
          <p:cNvSpPr/>
          <p:nvPr/>
        </p:nvSpPr>
        <p:spPr>
          <a:xfrm>
            <a:off x="4283968" y="4731216"/>
            <a:ext cx="4572000" cy="1200329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К.И.Недорубов</a:t>
            </a:r>
            <a:r>
              <a:rPr b="0" i="0" lang="ru" sz="1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- единственный в России потомственный донской казак, имевший высшие награды и царской, и советской России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>
            <p:ph type="title"/>
          </p:nvPr>
        </p:nvSpPr>
        <p:spPr>
          <a:xfrm>
            <a:off x="467544" y="332656"/>
            <a:ext cx="8229600" cy="1224136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br>
              <a:rPr b="1" i="0" lang="ru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Храм Всех Святых </a:t>
            </a:r>
            <a:br>
              <a:rPr b="1" i="0" lang="ru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Вид храма с юга" id="358" name="Google Shape;3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276872"/>
            <a:ext cx="3402000" cy="3024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59" name="Google Shape;359;p45"/>
          <p:cNvSpPr/>
          <p:nvPr/>
        </p:nvSpPr>
        <p:spPr>
          <a:xfrm>
            <a:off x="4716016" y="2307820"/>
            <a:ext cx="3816424" cy="3139321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Храм-памятник павшим в годы Первой мировой войны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Единственный в России храм-памятник павшим в годы Первой мировой войны строится в </a:t>
            </a:r>
            <a:r>
              <a:rPr b="0" i="0" lang="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г. Гусеве Калининградской области. </a:t>
            </a:r>
            <a:r>
              <a:rPr b="0" i="0" lang="ru" sz="1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Он будет являться центральным собором города.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/>
          <p:nvPr>
            <p:ph type="title"/>
          </p:nvPr>
        </p:nvSpPr>
        <p:spPr>
          <a:xfrm>
            <a:off x="457200" y="274638"/>
            <a:ext cx="8229600" cy="178621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МЕМОРИАЛ ГЕРОЯМ ПЕРВОЙ МИРОВОЙ ВОЙНЫ НА БРАТСКОМ КЛАДБИЩЕ (НА СОКОЛЕ)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c.pics.livejournal.com/hris_01/25835491/67696/67696_original.jpg" id="365" name="Google Shape;36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345" y="2420888"/>
            <a:ext cx="4367999" cy="3276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66" name="Google Shape;366;p46"/>
          <p:cNvSpPr/>
          <p:nvPr/>
        </p:nvSpPr>
        <p:spPr>
          <a:xfrm>
            <a:off x="5251588" y="2420888"/>
            <a:ext cx="3528392" cy="3693319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Единственный в России и в Москве уникальный Мемориальный комплекс героям Первой Мировой войны, воздвигнутый на территории Всероссийского военного Братского кладбища, где погребено свыше 17,5 тысяч участников Великой войны 1914-18 годов (находящийся по адресу Новопесчаная улица, владение 12, близ Храма Всех Святых на Соколе)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ПЕРВОЙ МИРОВОЙ ВОЙНЫ В ПОСТСОВЕТСКОЙ РОССИИ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Наташа\Desktop\225px-Vladimir_Putin_12015.jpg" id="372" name="Google Shape;37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988840"/>
            <a:ext cx="2857500" cy="41021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73" name="Google Shape;373;p47"/>
          <p:cNvSpPr/>
          <p:nvPr/>
        </p:nvSpPr>
        <p:spPr>
          <a:xfrm>
            <a:off x="4825566" y="2779998"/>
            <a:ext cx="3634222" cy="3383979"/>
          </a:xfrm>
          <a:prstGeom prst="wedgeRoundRectCallout">
            <a:avLst>
              <a:gd fmla="val -80517" name="adj1"/>
              <a:gd fmla="val -37013" name="adj2"/>
              <a:gd fmla="val 16667" name="adj3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3427" y="3286124"/>
            <a:ext cx="32385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Военно-политические блоки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64793" y="1651793"/>
            <a:ext cx="4038600" cy="4525963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i="0" lang="ru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Антанта 1907 г.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857752" y="1714488"/>
            <a:ext cx="3970337" cy="44958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i="0" lang="ru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Тройственный союз 1882 г.</a:t>
            </a:r>
            <a:endParaRPr/>
          </a:p>
        </p:txBody>
      </p:sp>
      <p:pic>
        <p:nvPicPr>
          <p:cNvPr descr="флаг британии"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509" y="2276475"/>
            <a:ext cx="1439862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г россии" id="137" name="Google Shape;1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4162" y="3316318"/>
            <a:ext cx="1439862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г франции" id="138" name="Google Shape;1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3" y="2276475"/>
            <a:ext cx="1439862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684213" y="3116263"/>
            <a:ext cx="8258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1893 </a:t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3348344" y="3116263"/>
            <a:ext cx="9366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1904</a:t>
            </a:r>
            <a:endParaRPr/>
          </a:p>
        </p:txBody>
      </p:sp>
      <p:pic>
        <p:nvPicPr>
          <p:cNvPr descr="флаг сша" id="141" name="Google Shape;14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5790" y="4581525"/>
            <a:ext cx="1441450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3276600" y="5491163"/>
            <a:ext cx="819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1917</a:t>
            </a:r>
            <a:r>
              <a:rPr b="0" i="0" lang="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флаг италии" id="143" name="Google Shape;14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5692" y="4581525"/>
            <a:ext cx="1439862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684213" y="5445125"/>
            <a:ext cx="9207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1915</a:t>
            </a:r>
            <a:endParaRPr/>
          </a:p>
        </p:txBody>
      </p:sp>
      <p:pic>
        <p:nvPicPr>
          <p:cNvPr descr="флаг германии" id="145" name="Google Shape;145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64163" y="2636838"/>
            <a:ext cx="1087437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г а-венгрии" id="146" name="Google Shape;146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08850" y="2636838"/>
            <a:ext cx="1096963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г италии" id="147" name="Google Shape;147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00788" y="3716338"/>
            <a:ext cx="1152525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г турции " id="148" name="Google Shape;148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64163" y="4581525"/>
            <a:ext cx="1093787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г болгарии" id="149" name="Google Shape;149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20041" y="4581525"/>
            <a:ext cx="1155700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7593013" y="5421623"/>
            <a:ext cx="812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1915</a:t>
            </a:r>
            <a:r>
              <a:rPr b="0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1925794" y="4155380"/>
            <a:ext cx="7553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1893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5620796" y="5445124"/>
            <a:ext cx="812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1915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6506544" y="4547394"/>
            <a:ext cx="812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1882</a:t>
            </a:r>
            <a:r>
              <a:rPr b="0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7593013" y="3478242"/>
            <a:ext cx="812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1882</a:t>
            </a:r>
            <a:r>
              <a:rPr b="0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5364163" y="3517900"/>
            <a:ext cx="812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1882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4857752" y="5143512"/>
            <a:ext cx="392909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Четверной союз 1915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Повод к войне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467551" y="4365100"/>
            <a:ext cx="4038600" cy="20007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Австро - сербский конфликт, вызванный убийством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июня 1914 г. </a:t>
            </a:r>
            <a:r>
              <a:rPr lang="ru" sz="2000">
                <a:solidFill>
                  <a:schemeClr val="dk1"/>
                </a:solidFill>
              </a:rPr>
              <a:t>в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городе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Сараево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наследника австро – венгерского престола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Франца-Фердинанда</a:t>
            </a:r>
            <a:endParaRPr/>
          </a:p>
        </p:txBody>
      </p:sp>
      <p:sp>
        <p:nvSpPr>
          <p:cNvPr id="163" name="Google Shape;163;p24"/>
          <p:cNvSpPr txBox="1"/>
          <p:nvPr>
            <p:ph idx="2" type="body"/>
          </p:nvPr>
        </p:nvSpPr>
        <p:spPr>
          <a:xfrm>
            <a:off x="4648200" y="1600201"/>
            <a:ext cx="4038600" cy="2319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4644008" y="4365104"/>
            <a:ext cx="3940498" cy="193899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Гаври́ло При́нцип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«югославянский националист» из Боснии, 28 июня 1914 года убивший австрийского престолонаследника Франца Фердинанда и его жену Софию</a:t>
            </a:r>
            <a:endParaRPr sz="1800"/>
          </a:p>
        </p:txBody>
      </p:sp>
      <p:grpSp>
        <p:nvGrpSpPr>
          <p:cNvPr id="165" name="Google Shape;165;p24"/>
          <p:cNvGrpSpPr/>
          <p:nvPr/>
        </p:nvGrpSpPr>
        <p:grpSpPr>
          <a:xfrm>
            <a:off x="730847" y="1753526"/>
            <a:ext cx="7656841" cy="2202858"/>
            <a:chOff x="730847" y="1753526"/>
            <a:chExt cx="7656841" cy="2202858"/>
          </a:xfrm>
        </p:grpSpPr>
        <p:pic>
          <p:nvPicPr>
            <p:cNvPr descr="Франц-Фердинанд австрия убит 1914 г" id="166" name="Google Shape;16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847" y="1868384"/>
              <a:ext cx="1706956" cy="2088000"/>
            </a:xfrm>
            <a:prstGeom prst="rect">
              <a:avLst/>
            </a:prstGeom>
            <a:noFill/>
            <a:ln cap="sq" cmpd="sng" w="228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Гаврило принципиум" id="167" name="Google Shape;16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44886" y="1868384"/>
              <a:ext cx="1442802" cy="2087562"/>
            </a:xfrm>
            <a:prstGeom prst="rect">
              <a:avLst/>
            </a:prstGeom>
            <a:noFill/>
            <a:ln cap="sq" cmpd="sng" w="228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http://upload.wikimedia.org/wikipedia/commons/thumb/e/e0/%D0%A4%D1%80%D0%B0%D0%BD%D1%86_%D0%A4%D0%B5%D1%80%D0%B4%D0%B8%D0%BD%D0%B0%D0%BD%D0%B4_%D0%B8_%D0%A1%D0%BE%D1%84%D0%B8%D1%8F.jpg/150px-%D0%A4%D1%80%D0%B0%D0%BD%D1%86_%D0%A4%D0%B5%D1%80%D0%B4%D0%B8%D0%BD%D0%B0%D0%BD%D0%B4_%D0%B8_%D0%A1%D0%BE%D1%84%D0%B8%D1%8F.jpg" id="168" name="Google Shape;16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79912" y="1753526"/>
              <a:ext cx="1428750" cy="219075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Начало войны</a:t>
            </a:r>
            <a:endParaRPr sz="3600"/>
          </a:p>
        </p:txBody>
      </p:sp>
      <p:graphicFrame>
        <p:nvGraphicFramePr>
          <p:cNvPr id="174" name="Google Shape;174;p25"/>
          <p:cNvGraphicFramePr/>
          <p:nvPr/>
        </p:nvGraphicFramePr>
        <p:xfrm>
          <a:off x="3615414" y="1559812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EBFFBF"/>
                    </a:gs>
                    <a:gs pos="35000">
                      <a:srgbClr val="F0FFD3"/>
                    </a:gs>
                    <a:gs pos="100000">
                      <a:srgbClr val="F9FFEF"/>
                    </a:gs>
                  </a:gsLst>
                  <a:lin ang="16200000" scaled="0"/>
                </a:gradFill>
                <a:tableStyleId>{134DD6EB-D349-46E7-ABA2-7E4757F41E62}</a:tableStyleId>
              </a:tblPr>
              <a:tblGrid>
                <a:gridCol w="1447150"/>
                <a:gridCol w="3861500"/>
              </a:tblGrid>
              <a:tr h="49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rgbClr val="FF0000"/>
                          </a:solidFill>
                        </a:rPr>
                        <a:t>28 июля</a:t>
                      </a:r>
                      <a:endParaRPr b="1" i="0" sz="2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chemeClr val="dk1"/>
                          </a:solidFill>
                        </a:rPr>
                        <a:t>Австро – Венгрия объявила войну Сербии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rgbClr val="FF0000"/>
                          </a:solidFill>
                        </a:rPr>
                        <a:t>29 июля</a:t>
                      </a:r>
                      <a:endParaRPr b="1" i="0" sz="2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chemeClr val="dk1"/>
                          </a:solidFill>
                        </a:rPr>
                        <a:t>Россия начала частичную мобилизацию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rgbClr val="FF0000"/>
                          </a:solidFill>
                        </a:rPr>
                        <a:t>1 августа</a:t>
                      </a:r>
                      <a:endParaRPr b="1" i="0" sz="2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chemeClr val="dk1"/>
                          </a:solidFill>
                        </a:rPr>
                        <a:t>Германия объявила войну России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rgbClr val="FF0000"/>
                          </a:solidFill>
                        </a:rPr>
                        <a:t>3 августа</a:t>
                      </a:r>
                      <a:endParaRPr b="1" i="0" sz="2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chemeClr val="dk1"/>
                          </a:solidFill>
                        </a:rPr>
                        <a:t>Германия объявила войну Франции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rgbClr val="FF0000"/>
                          </a:solidFill>
                        </a:rPr>
                        <a:t>4 августа</a:t>
                      </a:r>
                      <a:endParaRPr b="1" i="0" sz="2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chemeClr val="dk1"/>
                          </a:solidFill>
                        </a:rPr>
                        <a:t>Англия объявила войну Германии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7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rgbClr val="FF0000"/>
                          </a:solidFill>
                        </a:rPr>
                        <a:t>6 августа</a:t>
                      </a:r>
                      <a:endParaRPr b="1" i="0" sz="2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Calibri"/>
                        <a:buNone/>
                      </a:pPr>
                      <a:r>
                        <a:rPr b="1" lang="ru" sz="2000" u="none" cap="none" strike="noStrike">
                          <a:solidFill>
                            <a:schemeClr val="dk1"/>
                          </a:solidFill>
                        </a:rPr>
                        <a:t>Австро – Венгрия объявила войну России, а в ответ ей объявили войну Англия и Франция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175" name="Google Shape;175;p25"/>
          <p:cNvGrpSpPr/>
          <p:nvPr/>
        </p:nvGrpSpPr>
        <p:grpSpPr>
          <a:xfrm>
            <a:off x="372215" y="1642143"/>
            <a:ext cx="3050026" cy="4940604"/>
            <a:chOff x="372215" y="1642143"/>
            <a:chExt cx="3050026" cy="4940604"/>
          </a:xfrm>
        </p:grpSpPr>
        <p:pic>
          <p:nvPicPr>
            <p:cNvPr descr="http://s3.timetoast.com/public/uploads/photos/1672528/325px-Triple_Alliance.png?1310966872" id="176" name="Google Shape;176;p25"/>
            <p:cNvPicPr preferRelativeResize="0"/>
            <p:nvPr/>
          </p:nvPicPr>
          <p:blipFill rotWithShape="1">
            <a:blip r:embed="rId3">
              <a:alphaModFix/>
            </a:blip>
            <a:srcRect b="0" l="11213" r="12005" t="0"/>
            <a:stretch/>
          </p:blipFill>
          <p:spPr>
            <a:xfrm>
              <a:off x="372215" y="1642143"/>
              <a:ext cx="3050026" cy="27000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EEEEEE"/>
            </a:solidFill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id="177" name="Google Shape;17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2455" y="4602747"/>
              <a:ext cx="2200000" cy="1980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1914 - 1915 гг.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323528" y="4251206"/>
            <a:ext cx="8387930" cy="2246769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Война в 1914 году разворачивалась на двух основных театрах военных действий — французском и русском, а также на Балканах (в Сербии), на Кавказе и Ближнем Востоке (с ноября 1914 года), в колониях европейских государств — в Африке, в Китае, в Океании. В 1914 году все участники войны собирались закончить войну за несколько месяцев путём решительного наступления; никто не ожидал, что война примет затяжной характер.</a:t>
            </a:r>
            <a:endParaRPr sz="1800"/>
          </a:p>
        </p:txBody>
      </p:sp>
      <p:sp>
        <p:nvSpPr>
          <p:cNvPr id="184" name="Google Shape;184;p26"/>
          <p:cNvSpPr/>
          <p:nvPr/>
        </p:nvSpPr>
        <p:spPr>
          <a:xfrm>
            <a:off x="502546" y="2145646"/>
            <a:ext cx="1908160" cy="1477328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Николай II объявляет войну Германии с балкона Зимнего дворца.</a:t>
            </a:r>
            <a:endParaRPr/>
          </a:p>
        </p:txBody>
      </p:sp>
      <p:grpSp>
        <p:nvGrpSpPr>
          <p:cNvPr id="185" name="Google Shape;185;p26"/>
          <p:cNvGrpSpPr/>
          <p:nvPr/>
        </p:nvGrpSpPr>
        <p:grpSpPr>
          <a:xfrm>
            <a:off x="2715232" y="1678310"/>
            <a:ext cx="5814569" cy="2412000"/>
            <a:chOff x="2715232" y="1678310"/>
            <a:chExt cx="5814569" cy="2412000"/>
          </a:xfrm>
        </p:grpSpPr>
        <p:pic>
          <p:nvPicPr>
            <p:cNvPr descr="http://upload.wikimedia.org/wikipedia/commons/thumb/c/c3/Nicholas_II_declaring_war_on_Germany_from_the_balcony_of_the_Winter_Palace.jpeg/240px-Nicholas_II_declaring_war_on_Germany_from_the_balcony_of_the_Winter_Palace.jpeg" id="186" name="Google Shape;18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15232" y="1678310"/>
              <a:ext cx="3783539" cy="2412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C:\Documents and Settings\Администратор\Рабочий стол\первая мировая\1mirovaja77.jpg" id="187" name="Google Shape;187;p26"/>
            <p:cNvPicPr preferRelativeResize="0"/>
            <p:nvPr/>
          </p:nvPicPr>
          <p:blipFill rotWithShape="1">
            <a:blip r:embed="rId4">
              <a:alphaModFix/>
            </a:blip>
            <a:srcRect b="15179" l="0" r="2498" t="0"/>
            <a:stretch/>
          </p:blipFill>
          <p:spPr>
            <a:xfrm>
              <a:off x="6923568" y="1678310"/>
              <a:ext cx="1606233" cy="23040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EEEEEE"/>
            </a:solidFill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2209800" y="812620"/>
            <a:ext cx="53120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971600" y="438834"/>
            <a:ext cx="7391400" cy="696951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br>
              <a:rPr b="1" i="0" lang="ru" sz="21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" sz="21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Российские военачальники</a:t>
            </a:r>
            <a:br>
              <a:rPr b="0" i="0" lang="ru" sz="21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150" u="sng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6976101" y="4419600"/>
            <a:ext cx="1905000" cy="707886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Font typeface="Times New Roman"/>
              <a:buNone/>
            </a:pPr>
            <a:r>
              <a:rPr b="1" i="0" lang="ru" sz="1400" u="none" cap="none" strike="noStrike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М. В. Алексеев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4745575" y="4421086"/>
            <a:ext cx="2058673" cy="1015663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Ренненкампф Павел Карлович 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2546376" y="4419600"/>
            <a:ext cx="1981200" cy="1323439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Великий князь Никола́й Никола́евич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467544" y="4419600"/>
            <a:ext cx="182880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Николай</a:t>
            </a: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" sz="9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27"/>
          <p:cNvGrpSpPr/>
          <p:nvPr/>
        </p:nvGrpSpPr>
        <p:grpSpPr>
          <a:xfrm>
            <a:off x="467546" y="1480856"/>
            <a:ext cx="8398555" cy="2563144"/>
            <a:chOff x="467546" y="1480856"/>
            <a:chExt cx="8398555" cy="2563144"/>
          </a:xfrm>
        </p:grpSpPr>
        <p:pic>
          <p:nvPicPr>
            <p:cNvPr descr="2001ZUu.jpg" id="200" name="Google Shape;20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33071" y="1524000"/>
              <a:ext cx="1944002" cy="2520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1481707.jpg" id="201" name="Google Shape;201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7546" y="1524000"/>
              <a:ext cx="1944002" cy="2520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1353624069_m.v.alekseev.jpg" id="202" name="Google Shape;20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76101" y="1524000"/>
              <a:ext cx="1890000" cy="2520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b4ba678a109ffe08f0c177469d4cb057_thumb.jpg" id="203" name="Google Shape;203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79648" y="1480856"/>
              <a:ext cx="1790526" cy="2520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1914 - 1915 гг.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480596" y="1659117"/>
            <a:ext cx="3888432" cy="2400657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sng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Западный фронт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1914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Вторжение Германии  в Бельгию, Францию, следуя «плану Шлиффена».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1914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Битва на Марне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1915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Битва при г. Ипр</a:t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4194999" y="2940926"/>
            <a:ext cx="3888432" cy="2708434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sng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Восточный фронт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1914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Восточно-Прусская операция. Поражение 2 армии генерала Самсонова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1914</a:t>
            </a:r>
            <a:r>
              <a:rPr b="0" i="0" lang="ru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– Галицийская битва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1915</a:t>
            </a:r>
            <a:r>
              <a:rPr b="0" i="0" lang="ru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Великое отступление русских армий</a:t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4572565" y="1659117"/>
            <a:ext cx="4011941" cy="120032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Стабилизация фронта. Переход от маневренной к позиционной войне.</a:t>
            </a:r>
            <a:endParaRPr/>
          </a:p>
        </p:txBody>
      </p:sp>
      <p:pic>
        <p:nvPicPr>
          <p:cNvPr descr="http://ilyaunsiecle.blog.lemonde.fr/files/2009/10/triple-entente.1256185890.thumbnail.jpg" id="212" name="Google Shape;2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375" y="4149849"/>
            <a:ext cx="3190500" cy="2400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http://www.starchat.ru/img/vip/antanta/antanta-jpg.jpg" id="213" name="Google Shape;21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3350" y="5539551"/>
            <a:ext cx="1816500" cy="1011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1914 - 1915 гг.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323525" y="1916824"/>
            <a:ext cx="4320600" cy="4422900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Немцы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у Ипра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против английских войск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(22 апреля — 25 мая 1915 г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 впервые в истории человечества и с полной неожиданностью для англо-французов, применила химическое оружие (из баллонов был выпущен хлор). От газа пострадало 15 тыс. человек, из которых 5 тыс. умерли. После ипрской газовой атаки обе стороны очень быстро сумели разработать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противогазы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9"/>
          <p:cNvGrpSpPr/>
          <p:nvPr/>
        </p:nvGrpSpPr>
        <p:grpSpPr>
          <a:xfrm>
            <a:off x="4924040" y="1916832"/>
            <a:ext cx="3840000" cy="3888112"/>
            <a:chOff x="4924040" y="1916832"/>
            <a:chExt cx="3840000" cy="3888112"/>
          </a:xfrm>
        </p:grpSpPr>
        <p:pic>
          <p:nvPicPr>
            <p:cNvPr id="221" name="Google Shape;22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24040" y="2924944"/>
              <a:ext cx="3840000" cy="28800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sq" cmpd="sng" w="889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sp>
          <p:nvSpPr>
            <p:cNvPr id="222" name="Google Shape;222;p29"/>
            <p:cNvSpPr/>
            <p:nvPr/>
          </p:nvSpPr>
          <p:spPr>
            <a:xfrm>
              <a:off x="5045155" y="1916832"/>
              <a:ext cx="3534942" cy="584775"/>
            </a:xfrm>
            <a:prstGeom prst="rect">
              <a:avLst/>
            </a:prstGeom>
            <a:solidFill>
              <a:srgbClr val="FF0000"/>
            </a:solidFill>
            <a:ln cap="flat" cmpd="sng" w="762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Битва при г. Ипр</a:t>
              </a:r>
              <a:endPara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